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81" r:id="rId11"/>
    <p:sldId id="283" r:id="rId12"/>
    <p:sldId id="282" r:id="rId13"/>
    <p:sldId id="265" r:id="rId14"/>
    <p:sldId id="284" r:id="rId15"/>
    <p:sldId id="266" r:id="rId16"/>
    <p:sldId id="286" r:id="rId17"/>
    <p:sldId id="287" r:id="rId18"/>
    <p:sldId id="288" r:id="rId19"/>
    <p:sldId id="289" r:id="rId20"/>
    <p:sldId id="275" r:id="rId21"/>
    <p:sldId id="276" r:id="rId22"/>
    <p:sldId id="280" r:id="rId23"/>
    <p:sldId id="285" r:id="rId24"/>
    <p:sldId id="269"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D744D08-3F9C-4F0C-9682-42DAB2CAE249}" type="datetimeFigureOut">
              <a:rPr lang="en-US" smtClean="0"/>
              <a:pPr/>
              <a:t>12/22/2010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ED5FC24-F286-439B-9C01-CB78C06BE6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D5FC24-F286-439B-9C01-CB78C06BE6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D5FC24-F286-439B-9C01-CB78C06BE6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D5FC24-F286-439B-9C01-CB78C06BE6D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D5FC24-F286-439B-9C01-CB78C06BE6D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D5FC24-F286-439B-9C01-CB78C06BE6D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ED5FC24-F286-439B-9C01-CB78C06BE6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ED5FC24-F286-439B-9C01-CB78C06BE6D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D744D08-3F9C-4F0C-9682-42DAB2CAE249}" type="datetimeFigureOut">
              <a:rPr lang="en-US" smtClean="0"/>
              <a:pPr/>
              <a:t>12/22/2010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ED5FC24-F286-439B-9C01-CB78C06BE6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D744D08-3F9C-4F0C-9682-42DAB2CAE249}" type="datetimeFigureOut">
              <a:rPr lang="en-US" smtClean="0"/>
              <a:pPr/>
              <a:t>12/22/2010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D5FC24-F286-439B-9C01-CB78C06BE6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744D08-3F9C-4F0C-9682-42DAB2CAE249}" type="datetimeFigureOut">
              <a:rPr lang="en-US" smtClean="0"/>
              <a:pPr/>
              <a:t>12/22/2010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ED5FC24-F286-439B-9C01-CB78C06BE6D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9000">
              <a:schemeClr val="bg1">
                <a:lumMod val="85000"/>
              </a:schemeClr>
            </a:gs>
            <a:gs pos="25000">
              <a:schemeClr val="bg2">
                <a:tint val="83000"/>
                <a:satMod val="320000"/>
              </a:schemeClr>
            </a:gs>
            <a:gs pos="100000">
              <a:schemeClr val="bg2">
                <a:shade val="15000"/>
                <a:satMod val="32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D744D08-3F9C-4F0C-9682-42DAB2CAE249}" type="datetimeFigureOut">
              <a:rPr lang="en-US" smtClean="0"/>
              <a:pPr/>
              <a:t>12/22/2010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ED5FC24-F286-439B-9C01-CB78C06BE6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Good Website </a:t>
            </a:r>
            <a:r>
              <a:rPr lang="en-US" dirty="0" smtClean="0"/>
              <a:t>Design</a:t>
            </a:r>
            <a:endParaRPr lang="en-US" dirty="0"/>
          </a:p>
        </p:txBody>
      </p:sp>
      <p:sp>
        <p:nvSpPr>
          <p:cNvPr id="3" name="Subtitle 2"/>
          <p:cNvSpPr>
            <a:spLocks noGrp="1"/>
          </p:cNvSpPr>
          <p:nvPr>
            <p:ph type="subTitle" idx="1"/>
          </p:nvPr>
        </p:nvSpPr>
        <p:spPr/>
        <p:txBody>
          <a:bodyPr/>
          <a:lstStyle/>
          <a:p>
            <a:r>
              <a:rPr lang="en-US" dirty="0" smtClean="0"/>
              <a:t>Topic 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Compress images as much as possible</a:t>
            </a:r>
          </a:p>
          <a:p>
            <a:pPr lvl="1"/>
            <a:r>
              <a:rPr lang="en-US" dirty="0" smtClean="0"/>
              <a:t>Reduces download time</a:t>
            </a:r>
          </a:p>
          <a:p>
            <a:r>
              <a:rPr lang="en-US" dirty="0" smtClean="0"/>
              <a:t>Avoid complicated Flash videos and animations</a:t>
            </a:r>
          </a:p>
          <a:p>
            <a:pPr lvl="1"/>
            <a:r>
              <a:rPr lang="en-US" dirty="0" smtClean="0"/>
              <a:t>Makes website look neat</a:t>
            </a:r>
          </a:p>
          <a:p>
            <a:pPr lvl="1"/>
            <a:r>
              <a:rPr lang="en-US" dirty="0" smtClean="0"/>
              <a:t>However, takes time to download all the files</a:t>
            </a:r>
          </a:p>
          <a:p>
            <a:pPr lvl="1"/>
            <a:r>
              <a:rPr lang="en-US" dirty="0" smtClean="0"/>
              <a:t>Exception – art or music websites</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Flash</a:t>
            </a:r>
          </a:p>
          <a:p>
            <a:pPr lvl="1"/>
            <a:r>
              <a:rPr lang="en-US" dirty="0" smtClean="0"/>
              <a:t>A specialized program that allows animations, intense graphics, sounds, etc.</a:t>
            </a:r>
          </a:p>
          <a:p>
            <a:pPr lvl="1"/>
            <a:r>
              <a:rPr lang="en-US" dirty="0" smtClean="0"/>
              <a:t>Complicated menus with animation tend to be flash</a:t>
            </a:r>
          </a:p>
          <a:p>
            <a:r>
              <a:rPr lang="en-US" dirty="0" smtClean="0"/>
              <a:t>Splash</a:t>
            </a:r>
          </a:p>
          <a:p>
            <a:pPr lvl="1"/>
            <a:r>
              <a:rPr lang="en-US" dirty="0" smtClean="0"/>
              <a:t>Increases the complexity</a:t>
            </a:r>
          </a:p>
          <a:p>
            <a:pPr lvl="1"/>
            <a:r>
              <a:rPr lang="en-US" dirty="0" smtClean="0"/>
              <a:t>Usually for internet games</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Many websites have minimized flash content</a:t>
            </a:r>
          </a:p>
          <a:p>
            <a:pPr lvl="1"/>
            <a:r>
              <a:rPr lang="en-US" dirty="0" smtClean="0"/>
              <a:t>Compatibility issues</a:t>
            </a:r>
          </a:p>
          <a:p>
            <a:pPr lvl="1"/>
            <a:r>
              <a:rPr lang="en-US" dirty="0" smtClean="0"/>
              <a:t>Takes time to download</a:t>
            </a:r>
          </a:p>
          <a:p>
            <a:pPr lvl="1"/>
            <a:r>
              <a:rPr lang="en-US" dirty="0" smtClean="0"/>
              <a:t>Graphics can be too much</a:t>
            </a:r>
          </a:p>
          <a:p>
            <a:r>
              <a:rPr lang="en-US" dirty="0" smtClean="0"/>
              <a:t>Avoid too wide a website</a:t>
            </a:r>
          </a:p>
          <a:p>
            <a:pPr lvl="1"/>
            <a:r>
              <a:rPr lang="en-US" dirty="0" smtClean="0"/>
              <a:t>Viewer has to scroll left to right to read website</a:t>
            </a:r>
          </a:p>
          <a:p>
            <a:pPr lvl="1"/>
            <a:r>
              <a:rPr lang="en-US" dirty="0" smtClean="0"/>
              <a:t>Keep width of website around 600 – 800 pixels</a:t>
            </a:r>
          </a:p>
          <a:p>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website has to be organized</a:t>
            </a:r>
          </a:p>
          <a:p>
            <a:pPr lvl="1"/>
            <a:r>
              <a:rPr lang="en-US" dirty="0" smtClean="0"/>
              <a:t>Viewers can easily navigate throughout a website</a:t>
            </a:r>
          </a:p>
          <a:p>
            <a:pPr lvl="1"/>
            <a:r>
              <a:rPr lang="en-US" dirty="0" smtClean="0"/>
              <a:t>Everything must be a few clicks away</a:t>
            </a:r>
          </a:p>
          <a:p>
            <a:pPr lvl="1"/>
            <a:r>
              <a:rPr lang="en-US" dirty="0" smtClean="0"/>
              <a:t>Would you like to click 20 times on one website to get to the correct webpage?</a:t>
            </a:r>
          </a:p>
          <a:p>
            <a:r>
              <a:rPr lang="en-US" dirty="0" smtClean="0"/>
              <a:t>Homepage – the first webpage in a website</a:t>
            </a:r>
          </a:p>
          <a:p>
            <a:pPr lvl="1"/>
            <a:r>
              <a:rPr lang="en-US" dirty="0" smtClean="0"/>
              <a:t>Flashy welcome page</a:t>
            </a:r>
          </a:p>
          <a:p>
            <a:pPr lvl="1"/>
            <a:r>
              <a:rPr lang="en-US" dirty="0" smtClean="0"/>
              <a:t>Avoid Flash and Splash Welcome screens that have no content</a:t>
            </a:r>
          </a:p>
          <a:p>
            <a:pPr lvl="1"/>
            <a:r>
              <a:rPr lang="en-US" dirty="0" smtClean="0"/>
              <a:t>Regular viewers get tired of this</a:t>
            </a:r>
          </a:p>
          <a:p>
            <a:pPr lvl="1"/>
            <a:endParaRPr lang="en-US" dirty="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Make text large enough to read</a:t>
            </a:r>
          </a:p>
          <a:p>
            <a:r>
              <a:rPr lang="en-US" dirty="0" smtClean="0"/>
              <a:t>Do not use all CAPS to capture viewer’s attention</a:t>
            </a:r>
          </a:p>
          <a:p>
            <a:pPr lvl="1"/>
            <a:r>
              <a:rPr lang="en-US" dirty="0" smtClean="0"/>
              <a:t>Can use different colors, bold, etc.</a:t>
            </a:r>
          </a:p>
          <a:p>
            <a:r>
              <a:rPr lang="en-US" dirty="0" smtClean="0"/>
              <a:t>Avoid spelling and grammar mistakes</a:t>
            </a:r>
          </a:p>
          <a:p>
            <a:pPr lvl="1"/>
            <a:r>
              <a:rPr lang="en-US" dirty="0" smtClean="0"/>
              <a:t>Most viewers may be literate</a:t>
            </a:r>
          </a:p>
          <a:p>
            <a:pPr lvl="1"/>
            <a:r>
              <a:rPr lang="en-US" dirty="0" smtClean="0"/>
              <a:t>Viewers may judge your website critically</a:t>
            </a:r>
          </a:p>
          <a:p>
            <a:endParaRPr lang="en-US" dirty="0" smtClean="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 every webpage, have a link back to the homepage</a:t>
            </a:r>
          </a:p>
          <a:p>
            <a:pPr lvl="1"/>
            <a:r>
              <a:rPr lang="en-US" dirty="0" smtClean="0"/>
              <a:t>Viewers can rapidly return to the beginning</a:t>
            </a:r>
          </a:p>
          <a:p>
            <a:r>
              <a:rPr lang="en-US" dirty="0" smtClean="0"/>
              <a:t>Always put the menu bar at the </a:t>
            </a:r>
            <a:r>
              <a:rPr lang="en-US" dirty="0" smtClean="0"/>
              <a:t>top (or top left side)</a:t>
            </a:r>
            <a:endParaRPr lang="en-US" dirty="0" smtClean="0"/>
          </a:p>
          <a:p>
            <a:pPr lvl="1"/>
            <a:r>
              <a:rPr lang="en-US" dirty="0" smtClean="0"/>
              <a:t>Viewers see this when webpage loads</a:t>
            </a:r>
          </a:p>
          <a:p>
            <a:pPr lvl="1"/>
            <a:r>
              <a:rPr lang="en-US" dirty="0" smtClean="0"/>
              <a:t>If menu bar is at the bottom, then viewer has to scroll all the way down</a:t>
            </a:r>
          </a:p>
        </p:txBody>
      </p:sp>
      <p:sp>
        <p:nvSpPr>
          <p:cNvPr id="2" name="Title 1"/>
          <p:cNvSpPr>
            <a:spLocks noGrp="1"/>
          </p:cNvSpPr>
          <p:nvPr>
            <p:ph type="title"/>
          </p:nvPr>
        </p:nvSpPr>
        <p:spPr/>
        <p:txBody>
          <a:bodyPr/>
          <a:lstStyle/>
          <a:p>
            <a:r>
              <a:rPr lang="en-US" dirty="0" smtClean="0"/>
              <a:t>Website </a:t>
            </a:r>
            <a:r>
              <a:rPr lang="en-US" dirty="0" smtClean="0"/>
              <a:t>Organization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Keep content to a minimum</a:t>
            </a:r>
          </a:p>
          <a:p>
            <a:r>
              <a:rPr lang="en-US" dirty="0" smtClean="0"/>
              <a:t>Government and education websites</a:t>
            </a:r>
          </a:p>
          <a:p>
            <a:pPr lvl="1"/>
            <a:r>
              <a:rPr lang="en-US" dirty="0" smtClean="0"/>
              <a:t>They pack too much information on to one page</a:t>
            </a:r>
          </a:p>
          <a:p>
            <a:pPr lvl="1"/>
            <a:r>
              <a:rPr lang="en-US" dirty="0" smtClean="0"/>
              <a:t>Easily overwhelm the viewers</a:t>
            </a:r>
            <a:endParaRPr lang="en-US" dirty="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Be careful with email addresses</a:t>
            </a:r>
          </a:p>
          <a:p>
            <a:pPr lvl="1"/>
            <a:r>
              <a:rPr lang="en-US" dirty="0" err="1" smtClean="0"/>
              <a:t>Spambots</a:t>
            </a:r>
            <a:r>
              <a:rPr lang="en-US" dirty="0" smtClean="0"/>
              <a:t> – programs search the internet for email addresses</a:t>
            </a:r>
          </a:p>
          <a:p>
            <a:pPr lvl="1"/>
            <a:r>
              <a:rPr lang="en-US" dirty="0" smtClean="0"/>
              <a:t>On website, if email is a text, a </a:t>
            </a:r>
            <a:r>
              <a:rPr lang="en-US" dirty="0" err="1" smtClean="0"/>
              <a:t>spambot</a:t>
            </a:r>
            <a:r>
              <a:rPr lang="en-US" dirty="0" smtClean="0"/>
              <a:t> can read this email and include it on a junk email list</a:t>
            </a:r>
          </a:p>
          <a:p>
            <a:pPr lvl="1"/>
            <a:r>
              <a:rPr lang="en-US" dirty="0" smtClean="0"/>
              <a:t>Can create a graphic for email</a:t>
            </a:r>
          </a:p>
          <a:p>
            <a:pPr lvl="2"/>
            <a:r>
              <a:rPr lang="en-US" dirty="0" smtClean="0"/>
              <a:t>May annoy viewer</a:t>
            </a:r>
            <a:endParaRPr lang="en-US" dirty="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Should have contact information on every webpage</a:t>
            </a:r>
          </a:p>
          <a:p>
            <a:r>
              <a:rPr lang="en-US" dirty="0" smtClean="0"/>
              <a:t>I found a website for Tuzla</a:t>
            </a:r>
          </a:p>
          <a:p>
            <a:pPr lvl="1"/>
            <a:r>
              <a:rPr lang="en-US" dirty="0" smtClean="0"/>
              <a:t>All phone numbers did not work</a:t>
            </a:r>
          </a:p>
          <a:p>
            <a:pPr lvl="1"/>
            <a:r>
              <a:rPr lang="en-US" dirty="0" smtClean="0"/>
              <a:t>No contact email address</a:t>
            </a:r>
          </a:p>
          <a:p>
            <a:pPr lvl="1"/>
            <a:r>
              <a:rPr lang="en-US" dirty="0" smtClean="0"/>
              <a:t>No fax numbers</a:t>
            </a:r>
          </a:p>
          <a:p>
            <a:pPr lvl="1"/>
            <a:r>
              <a:rPr lang="en-US" dirty="0" smtClean="0"/>
              <a:t>No address</a:t>
            </a:r>
          </a:p>
          <a:p>
            <a:pPr lvl="1"/>
            <a:endParaRPr lang="en-US" dirty="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Websites</a:t>
            </a:r>
          </a:p>
          <a:p>
            <a:r>
              <a:rPr lang="en-US" dirty="0" smtClean="0"/>
              <a:t>If you are selling products and services</a:t>
            </a:r>
          </a:p>
          <a:p>
            <a:r>
              <a:rPr lang="en-US" dirty="0" smtClean="0"/>
              <a:t>Include contact information</a:t>
            </a:r>
          </a:p>
          <a:p>
            <a:pPr lvl="1"/>
            <a:r>
              <a:rPr lang="en-US" dirty="0" smtClean="0"/>
              <a:t>Email address</a:t>
            </a:r>
          </a:p>
          <a:p>
            <a:pPr lvl="1"/>
            <a:r>
              <a:rPr lang="en-US" dirty="0" smtClean="0"/>
              <a:t>Phone number</a:t>
            </a:r>
          </a:p>
          <a:p>
            <a:pPr lvl="1"/>
            <a:r>
              <a:rPr lang="en-US" dirty="0" smtClean="0"/>
              <a:t>If website allows ecommerce, make sure everything works</a:t>
            </a:r>
          </a:p>
          <a:p>
            <a:pPr lvl="1"/>
            <a:r>
              <a:rPr lang="en-US" dirty="0" smtClean="0"/>
              <a:t>If customer has problems, they will </a:t>
            </a:r>
            <a:r>
              <a:rPr lang="en-US" smtClean="0"/>
              <a:t>not return</a:t>
            </a:r>
            <a:endParaRPr lang="en-US" dirty="0"/>
          </a:p>
        </p:txBody>
      </p:sp>
      <p:sp>
        <p:nvSpPr>
          <p:cNvPr id="2" name="Title 1"/>
          <p:cNvSpPr>
            <a:spLocks noGrp="1"/>
          </p:cNvSpPr>
          <p:nvPr>
            <p:ph type="title"/>
          </p:nvPr>
        </p:nvSpPr>
        <p:spPr/>
        <p:txBody>
          <a:bodyPr/>
          <a:lstStyle/>
          <a:p>
            <a:r>
              <a:rPr lang="en-US" dirty="0" smtClean="0"/>
              <a:t>Website Organization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Purpose of a Website</a:t>
            </a:r>
          </a:p>
          <a:p>
            <a:r>
              <a:rPr lang="en-US" dirty="0" smtClean="0"/>
              <a:t>Website Etiquette</a:t>
            </a:r>
          </a:p>
          <a:p>
            <a:r>
              <a:rPr lang="en-US" dirty="0" smtClean="0"/>
              <a:t>Website Organization</a:t>
            </a:r>
          </a:p>
          <a:p>
            <a:r>
              <a:rPr lang="en-US" dirty="0" smtClean="0"/>
              <a:t>Hyperlinks</a:t>
            </a:r>
            <a:endParaRPr lang="en-US" dirty="0" smtClean="0"/>
          </a:p>
          <a:p>
            <a:r>
              <a:rPr lang="en-US" dirty="0" smtClean="0"/>
              <a:t>Plagiarism</a:t>
            </a:r>
          </a:p>
          <a:p>
            <a:r>
              <a:rPr lang="en-US" dirty="0" smtClean="0"/>
              <a:t>Bad Websites</a:t>
            </a:r>
          </a:p>
          <a:p>
            <a:r>
              <a:rPr lang="en-US" dirty="0" smtClean="0"/>
              <a:t>References</a:t>
            </a:r>
          </a:p>
          <a:p>
            <a:endParaRPr lang="en-US" dirty="0"/>
          </a:p>
        </p:txBody>
      </p:sp>
      <p:sp>
        <p:nvSpPr>
          <p:cNvPr id="2" name="Title 1"/>
          <p:cNvSpPr>
            <a:spLocks noGrp="1"/>
          </p:cNvSpPr>
          <p:nvPr>
            <p:ph type="title"/>
          </p:nvPr>
        </p:nvSpPr>
        <p:spPr/>
        <p:txBody>
          <a:bodyPr/>
          <a:lstStyle/>
          <a:p>
            <a:r>
              <a:rPr lang="en-US" dirty="0" smtClean="0"/>
              <a:t>Content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Do not underline words if words are not hyperlinks</a:t>
            </a:r>
          </a:p>
          <a:p>
            <a:r>
              <a:rPr lang="en-US" dirty="0" smtClean="0"/>
              <a:t>Hyperlink words are usually underlined and tend to be blue</a:t>
            </a:r>
          </a:p>
          <a:p>
            <a:pPr lvl="1"/>
            <a:r>
              <a:rPr lang="en-US" dirty="0" smtClean="0"/>
              <a:t>Modern trend – hyperlink changes color when mouse rolls over hyperlink</a:t>
            </a:r>
          </a:p>
          <a:p>
            <a:r>
              <a:rPr lang="en-US" dirty="0" smtClean="0"/>
              <a:t>Menu items do not need to be underlined and in blue</a:t>
            </a:r>
          </a:p>
          <a:p>
            <a:pPr lvl="1"/>
            <a:r>
              <a:rPr lang="en-US" dirty="0" smtClean="0"/>
              <a:t>Menu items are usually links</a:t>
            </a:r>
          </a:p>
        </p:txBody>
      </p:sp>
      <p:sp>
        <p:nvSpPr>
          <p:cNvPr id="2" name="Title 1"/>
          <p:cNvSpPr>
            <a:spLocks noGrp="1"/>
          </p:cNvSpPr>
          <p:nvPr>
            <p:ph type="title"/>
          </p:nvPr>
        </p:nvSpPr>
        <p:spPr/>
        <p:txBody>
          <a:bodyPr/>
          <a:lstStyle/>
          <a:p>
            <a:r>
              <a:rPr lang="en-US" dirty="0" smtClean="0"/>
              <a:t>Hyperlinks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Include a description of a hyperlink</a:t>
            </a:r>
          </a:p>
          <a:p>
            <a:pPr lvl="1"/>
            <a:r>
              <a:rPr lang="en-US" dirty="0" smtClean="0"/>
              <a:t>Confusing if the URL of a link is present but link has no description</a:t>
            </a:r>
          </a:p>
          <a:p>
            <a:r>
              <a:rPr lang="en-US" dirty="0" smtClean="0"/>
              <a:t>Do not open link in new windows</a:t>
            </a:r>
          </a:p>
          <a:p>
            <a:pPr lvl="1"/>
            <a:r>
              <a:rPr lang="en-US" dirty="0" smtClean="0"/>
              <a:t>Viewers usually do not like pop up windows and menus</a:t>
            </a:r>
          </a:p>
          <a:p>
            <a:pPr lvl="1"/>
            <a:r>
              <a:rPr lang="en-US" dirty="0" smtClean="0"/>
              <a:t>Exception – it is okay for a pop up window if the link goes to another website</a:t>
            </a:r>
            <a:endParaRPr lang="en-US" dirty="0"/>
          </a:p>
        </p:txBody>
      </p:sp>
      <p:sp>
        <p:nvSpPr>
          <p:cNvPr id="2" name="Title 1"/>
          <p:cNvSpPr>
            <a:spLocks noGrp="1"/>
          </p:cNvSpPr>
          <p:nvPr>
            <p:ph type="title"/>
          </p:nvPr>
        </p:nvSpPr>
        <p:spPr/>
        <p:txBody>
          <a:bodyPr/>
          <a:lstStyle/>
          <a:p>
            <a:r>
              <a:rPr lang="en-US" dirty="0" smtClean="0"/>
              <a:t>Hyperlinks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Make sure you test all hyperlinks</a:t>
            </a:r>
          </a:p>
          <a:p>
            <a:pPr lvl="1"/>
            <a:r>
              <a:rPr lang="en-US" dirty="0" smtClean="0"/>
              <a:t>Very annoying if hyperlink does not work</a:t>
            </a:r>
          </a:p>
          <a:p>
            <a:pPr lvl="1"/>
            <a:r>
              <a:rPr lang="en-US" dirty="0" smtClean="0"/>
              <a:t>If you have links to another website, then periodically check them</a:t>
            </a:r>
          </a:p>
          <a:p>
            <a:pPr lvl="2"/>
            <a:r>
              <a:rPr lang="en-US" dirty="0" smtClean="0"/>
              <a:t>If link becomes broken, then remove or update the link</a:t>
            </a:r>
          </a:p>
          <a:p>
            <a:pPr lvl="1"/>
            <a:r>
              <a:rPr lang="en-US" dirty="0" smtClean="0"/>
              <a:t>Do not waste your viewers time</a:t>
            </a:r>
          </a:p>
          <a:p>
            <a:r>
              <a:rPr lang="en-US" dirty="0" smtClean="0"/>
              <a:t>Include a last modification date at bottom of page</a:t>
            </a:r>
          </a:p>
          <a:p>
            <a:pPr lvl="1"/>
            <a:r>
              <a:rPr lang="en-US" dirty="0" smtClean="0"/>
              <a:t>You can keep track how old it is</a:t>
            </a:r>
          </a:p>
          <a:p>
            <a:pPr lvl="1"/>
            <a:r>
              <a:rPr lang="en-US" dirty="0" smtClean="0"/>
              <a:t>Viewers may like to know how old information is</a:t>
            </a:r>
            <a:endParaRPr lang="en-US" dirty="0"/>
          </a:p>
        </p:txBody>
      </p:sp>
      <p:sp>
        <p:nvSpPr>
          <p:cNvPr id="2" name="Title 1"/>
          <p:cNvSpPr>
            <a:spLocks noGrp="1"/>
          </p:cNvSpPr>
          <p:nvPr>
            <p:ph type="title"/>
          </p:nvPr>
        </p:nvSpPr>
        <p:spPr/>
        <p:txBody>
          <a:bodyPr/>
          <a:lstStyle/>
          <a:p>
            <a:r>
              <a:rPr lang="en-US" dirty="0" smtClean="0"/>
              <a:t>Hyperlinks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Be careful of stealing content</a:t>
            </a:r>
          </a:p>
          <a:p>
            <a:pPr lvl="1"/>
            <a:r>
              <a:rPr lang="en-US" dirty="0" smtClean="0"/>
              <a:t>Text, pictures, graphics, music, and movies may have copyrights</a:t>
            </a:r>
          </a:p>
          <a:p>
            <a:r>
              <a:rPr lang="en-US" dirty="0" smtClean="0"/>
              <a:t>Do not borrow images from another website</a:t>
            </a:r>
          </a:p>
          <a:p>
            <a:pPr lvl="1"/>
            <a:r>
              <a:rPr lang="en-US" dirty="0" smtClean="0"/>
              <a:t>Everything on your website should be on your website</a:t>
            </a:r>
          </a:p>
          <a:p>
            <a:pPr lvl="1"/>
            <a:r>
              <a:rPr lang="en-US" dirty="0" smtClean="0"/>
              <a:t>Example – you have a page that has a picture load from another website</a:t>
            </a:r>
          </a:p>
          <a:p>
            <a:pPr lvl="1"/>
            <a:r>
              <a:rPr lang="en-US" dirty="0" smtClean="0"/>
              <a:t>That owner could change that picture to something that is not appropriate</a:t>
            </a:r>
          </a:p>
          <a:p>
            <a:pPr lvl="1"/>
            <a:endParaRPr lang="en-US" dirty="0"/>
          </a:p>
        </p:txBody>
      </p:sp>
      <p:sp>
        <p:nvSpPr>
          <p:cNvPr id="2" name="Title 1"/>
          <p:cNvSpPr>
            <a:spLocks noGrp="1"/>
          </p:cNvSpPr>
          <p:nvPr>
            <p:ph type="title"/>
          </p:nvPr>
        </p:nvSpPr>
        <p:spPr/>
        <p:txBody>
          <a:bodyPr/>
          <a:lstStyle/>
          <a:p>
            <a:r>
              <a:rPr lang="en-US" dirty="0" smtClean="0"/>
              <a:t>Plagiarism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153400" cy="4843272"/>
          </a:xfrm>
        </p:spPr>
        <p:txBody>
          <a:bodyPr>
            <a:normAutofit/>
          </a:bodyPr>
          <a:lstStyle/>
          <a:p>
            <a:r>
              <a:rPr lang="en-US" dirty="0" smtClean="0"/>
              <a:t>Bad websites</a:t>
            </a:r>
          </a:p>
          <a:p>
            <a:pPr lvl="1"/>
            <a:r>
              <a:rPr lang="en-US" dirty="0" smtClean="0"/>
              <a:t>MIT </a:t>
            </a:r>
            <a:r>
              <a:rPr lang="en-US" dirty="0" smtClean="0"/>
              <a:t>Architecture		-WOW</a:t>
            </a:r>
          </a:p>
          <a:p>
            <a:pPr lvl="1"/>
            <a:r>
              <a:rPr lang="en-US" dirty="0" smtClean="0"/>
              <a:t>Whitehouse.gov		-Too complex</a:t>
            </a:r>
          </a:p>
          <a:p>
            <a:pPr lvl="1"/>
            <a:r>
              <a:rPr lang="en-US" dirty="0" smtClean="0"/>
              <a:t>Yale School of Art		-WOW</a:t>
            </a:r>
          </a:p>
          <a:p>
            <a:pPr lvl="1"/>
            <a:r>
              <a:rPr lang="en-US" dirty="0" smtClean="0"/>
              <a:t>Tropicalsmoothie.com	-Too much flash</a:t>
            </a:r>
          </a:p>
          <a:p>
            <a:pPr lvl="1"/>
            <a:r>
              <a:rPr lang="en-US" dirty="0" err="1" smtClean="0"/>
              <a:t>Techsoup</a:t>
            </a:r>
            <a:r>
              <a:rPr lang="en-US" dirty="0" smtClean="0"/>
              <a:t>			-Too much info</a:t>
            </a:r>
          </a:p>
          <a:p>
            <a:pPr lvl="1"/>
            <a:r>
              <a:rPr lang="en-US" dirty="0" smtClean="0"/>
              <a:t>joneschijoff.com		-What the ??????</a:t>
            </a:r>
          </a:p>
          <a:p>
            <a:pPr lvl="1"/>
            <a:r>
              <a:rPr lang="en-US" dirty="0" smtClean="0"/>
              <a:t>siphawaii.com			-Is this a joke???</a:t>
            </a:r>
          </a:p>
          <a:p>
            <a:pPr lvl="1"/>
            <a:r>
              <a:rPr lang="en-US" dirty="0" smtClean="0"/>
              <a:t>indiana.edu</a:t>
            </a:r>
            <a:r>
              <a:rPr lang="en-US" dirty="0" smtClean="0"/>
              <a:t>/~</a:t>
            </a:r>
            <a:r>
              <a:rPr lang="en-US" dirty="0" err="1" smtClean="0"/>
              <a:t>ensiweb</a:t>
            </a:r>
            <a:r>
              <a:rPr lang="en-US" dirty="0" smtClean="0"/>
              <a:t>/	-Very amateurish</a:t>
            </a:r>
          </a:p>
          <a:p>
            <a:pPr lvl="1"/>
            <a:r>
              <a:rPr lang="en-US" dirty="0" smtClean="0"/>
              <a:t>Gotmilk.com			-Annoying flash</a:t>
            </a:r>
          </a:p>
          <a:p>
            <a:pPr lvl="1"/>
            <a:endParaRPr lang="en-US" dirty="0" smtClean="0"/>
          </a:p>
          <a:p>
            <a:pPr lvl="1"/>
            <a:r>
              <a:rPr lang="en-US" dirty="0" smtClean="0"/>
              <a:t>www.webpagesthatsuck.com</a:t>
            </a:r>
            <a:r>
              <a:rPr lang="en-US" dirty="0" smtClean="0"/>
              <a:t>/</a:t>
            </a:r>
          </a:p>
          <a:p>
            <a:pPr lvl="1"/>
            <a:endParaRPr lang="en-US" dirty="0" smtClean="0"/>
          </a:p>
          <a:p>
            <a:pPr lvl="1"/>
            <a:endParaRPr lang="en-US" dirty="0"/>
          </a:p>
        </p:txBody>
      </p:sp>
      <p:sp>
        <p:nvSpPr>
          <p:cNvPr id="2" name="Title 1"/>
          <p:cNvSpPr>
            <a:spLocks noGrp="1"/>
          </p:cNvSpPr>
          <p:nvPr>
            <p:ph type="title"/>
          </p:nvPr>
        </p:nvSpPr>
        <p:spPr/>
        <p:txBody>
          <a:bodyPr/>
          <a:lstStyle/>
          <a:p>
            <a:r>
              <a:rPr lang="en-US" dirty="0" smtClean="0"/>
              <a:t>Bad Websites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Material was taken from </a:t>
            </a:r>
          </a:p>
          <a:p>
            <a:r>
              <a:rPr lang="en-US" dirty="0" smtClean="0"/>
              <a:t>http://websitehelpers.com/design/</a:t>
            </a:r>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webpage has to offer something to the viewer</a:t>
            </a:r>
          </a:p>
          <a:p>
            <a:pPr lvl="1"/>
            <a:r>
              <a:rPr lang="en-US" dirty="0" smtClean="0"/>
              <a:t>More than pretty colors, pictures, etc</a:t>
            </a:r>
          </a:p>
          <a:p>
            <a:pPr lvl="1"/>
            <a:r>
              <a:rPr lang="en-US" dirty="0" smtClean="0"/>
              <a:t>A viewer goes to a webpage for a purpose</a:t>
            </a:r>
          </a:p>
          <a:p>
            <a:pPr lvl="2"/>
            <a:r>
              <a:rPr lang="en-US" dirty="0" smtClean="0"/>
              <a:t>Read information</a:t>
            </a:r>
          </a:p>
          <a:p>
            <a:pPr lvl="2"/>
            <a:r>
              <a:rPr lang="en-US" dirty="0" smtClean="0"/>
              <a:t>Buy merchandise</a:t>
            </a:r>
          </a:p>
          <a:p>
            <a:pPr lvl="2"/>
            <a:r>
              <a:rPr lang="en-US" dirty="0" smtClean="0"/>
              <a:t>Watch a video, etc</a:t>
            </a:r>
            <a:endParaRPr lang="en-US" dirty="0"/>
          </a:p>
        </p:txBody>
      </p:sp>
      <p:sp>
        <p:nvSpPr>
          <p:cNvPr id="2" name="Title 1"/>
          <p:cNvSpPr>
            <a:spLocks noGrp="1"/>
          </p:cNvSpPr>
          <p:nvPr>
            <p:ph type="title"/>
          </p:nvPr>
        </p:nvSpPr>
        <p:spPr/>
        <p:txBody>
          <a:bodyPr/>
          <a:lstStyle/>
          <a:p>
            <a:r>
              <a:rPr lang="en-US" dirty="0" smtClean="0"/>
              <a:t>Purpose of a Website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Advertising</a:t>
            </a:r>
          </a:p>
          <a:p>
            <a:pPr lvl="1"/>
            <a:r>
              <a:rPr lang="en-US" dirty="0" smtClean="0"/>
              <a:t>The bread maker for websites</a:t>
            </a:r>
          </a:p>
          <a:p>
            <a:pPr lvl="2"/>
            <a:r>
              <a:rPr lang="en-US" dirty="0" smtClean="0"/>
              <a:t>Google, </a:t>
            </a:r>
            <a:r>
              <a:rPr lang="en-US" dirty="0" err="1" smtClean="0"/>
              <a:t>Facebook</a:t>
            </a:r>
            <a:r>
              <a:rPr lang="en-US" dirty="0" smtClean="0"/>
              <a:t>, etc.</a:t>
            </a:r>
          </a:p>
          <a:p>
            <a:pPr lvl="1"/>
            <a:r>
              <a:rPr lang="en-US" dirty="0" smtClean="0"/>
              <a:t>Advertising content should be no more than 25% of content</a:t>
            </a:r>
          </a:p>
          <a:p>
            <a:pPr lvl="1"/>
            <a:r>
              <a:rPr lang="en-US" dirty="0" smtClean="0"/>
              <a:t>Would you watch TV if a channel has 50 minutes of advertising each hour?</a:t>
            </a:r>
          </a:p>
          <a:p>
            <a:pPr lvl="2"/>
            <a:endParaRPr lang="en-US" dirty="0"/>
          </a:p>
        </p:txBody>
      </p:sp>
      <p:sp>
        <p:nvSpPr>
          <p:cNvPr id="2" name="Title 1"/>
          <p:cNvSpPr>
            <a:spLocks noGrp="1"/>
          </p:cNvSpPr>
          <p:nvPr>
            <p:ph type="title"/>
          </p:nvPr>
        </p:nvSpPr>
        <p:spPr/>
        <p:txBody>
          <a:bodyPr/>
          <a:lstStyle/>
          <a:p>
            <a:r>
              <a:rPr lang="en-US" dirty="0" smtClean="0"/>
              <a:t>Purpose of a Website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Avoid animation and sound</a:t>
            </a:r>
          </a:p>
          <a:p>
            <a:pPr lvl="1"/>
            <a:r>
              <a:rPr lang="en-US" dirty="0" smtClean="0"/>
              <a:t>One thinks animation is an attention getter</a:t>
            </a:r>
          </a:p>
          <a:p>
            <a:pPr lvl="1"/>
            <a:r>
              <a:rPr lang="en-US" dirty="0" smtClean="0"/>
              <a:t>Readers know flashing banners are advertising</a:t>
            </a:r>
          </a:p>
          <a:p>
            <a:pPr lvl="2"/>
            <a:r>
              <a:rPr lang="en-US" dirty="0" smtClean="0"/>
              <a:t>People learn to tune out flashing banners</a:t>
            </a:r>
          </a:p>
          <a:p>
            <a:pPr lvl="2"/>
            <a:r>
              <a:rPr lang="en-US" dirty="0" smtClean="0"/>
              <a:t>Takes more time to download animated content and sound files</a:t>
            </a:r>
          </a:p>
          <a:p>
            <a:pPr lvl="2"/>
            <a:r>
              <a:rPr lang="en-US" dirty="0" smtClean="0"/>
              <a:t>Viewers may hurry to leave a webpage if webpage has too much animation or sound</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Avoid pop ads or windows</a:t>
            </a:r>
          </a:p>
          <a:p>
            <a:pPr lvl="1"/>
            <a:r>
              <a:rPr lang="en-US" dirty="0" smtClean="0"/>
              <a:t>A big annoyance to viewers</a:t>
            </a:r>
          </a:p>
          <a:p>
            <a:r>
              <a:rPr lang="en-US" dirty="0" smtClean="0"/>
              <a:t>Do not prevent a viewer from backing out a website</a:t>
            </a:r>
          </a:p>
          <a:p>
            <a:pPr lvl="1"/>
            <a:r>
              <a:rPr lang="en-US" dirty="0" smtClean="0"/>
              <a:t>Example – some websites prevent viewers from leaving</a:t>
            </a:r>
          </a:p>
          <a:p>
            <a:pPr lvl="1"/>
            <a:r>
              <a:rPr lang="en-US" dirty="0" smtClean="0"/>
              <a:t>Viewer clicks the BACK to the previous webpage and the annoying webpage reloads</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Avoid using background images</a:t>
            </a:r>
          </a:p>
          <a:p>
            <a:pPr lvl="1"/>
            <a:r>
              <a:rPr lang="en-US" dirty="0" smtClean="0"/>
              <a:t>Some claim this means website is designed by amateurs</a:t>
            </a:r>
          </a:p>
          <a:p>
            <a:pPr lvl="1"/>
            <a:r>
              <a:rPr lang="en-US" dirty="0" smtClean="0"/>
              <a:t>News and information websites do not have background images</a:t>
            </a:r>
            <a:endParaRPr lang="en-US" dirty="0"/>
          </a:p>
          <a:p>
            <a:pPr lvl="1"/>
            <a:r>
              <a:rPr lang="en-US" dirty="0" smtClean="0"/>
              <a:t>Usually these websites still provide logos and pictures</a:t>
            </a:r>
          </a:p>
          <a:p>
            <a:pPr lvl="1"/>
            <a:r>
              <a:rPr lang="en-US" dirty="0" err="1" smtClean="0"/>
              <a:t>Webpages</a:t>
            </a:r>
            <a:r>
              <a:rPr lang="en-US" dirty="0" smtClean="0"/>
              <a:t> with large images take longer to load</a:t>
            </a:r>
          </a:p>
          <a:p>
            <a:pPr lvl="1"/>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Avoid using background images</a:t>
            </a:r>
          </a:p>
          <a:p>
            <a:r>
              <a:rPr lang="en-US" dirty="0" smtClean="0"/>
              <a:t>Cornerstone of bad website with background image is MySpace</a:t>
            </a:r>
          </a:p>
          <a:p>
            <a:r>
              <a:rPr lang="en-US" dirty="0" smtClean="0"/>
              <a:t>Dan </a:t>
            </a:r>
            <a:r>
              <a:rPr lang="en-US" dirty="0" err="1" smtClean="0"/>
              <a:t>Piraro</a:t>
            </a:r>
            <a:r>
              <a:rPr lang="en-US" dirty="0" smtClean="0"/>
              <a:t> – "Badly designed, impossible to navigate, ugly, loud, depressing, reeking of death. How did this beast that is eating the fabric of our civilization and puking it up on the shoes of our future achieve such popularity?"</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 believe a background image can complement a webpage</a:t>
            </a:r>
          </a:p>
          <a:p>
            <a:r>
              <a:rPr lang="en-US" dirty="0" smtClean="0"/>
              <a:t>Rules</a:t>
            </a:r>
          </a:p>
          <a:p>
            <a:r>
              <a:rPr lang="en-US" dirty="0" smtClean="0"/>
              <a:t>The text and information has to stick out from the background</a:t>
            </a:r>
          </a:p>
          <a:p>
            <a:pPr lvl="1"/>
            <a:r>
              <a:rPr lang="en-US" dirty="0" smtClean="0"/>
              <a:t>Overlapping</a:t>
            </a:r>
          </a:p>
          <a:p>
            <a:pPr lvl="2"/>
            <a:r>
              <a:rPr lang="en-US" dirty="0" smtClean="0"/>
              <a:t>Dark background and light text</a:t>
            </a:r>
          </a:p>
          <a:p>
            <a:pPr lvl="2"/>
            <a:r>
              <a:rPr lang="en-US" dirty="0" smtClean="0"/>
              <a:t>Light background and dark text</a:t>
            </a:r>
          </a:p>
          <a:p>
            <a:pPr lvl="1"/>
            <a:r>
              <a:rPr lang="en-US" dirty="0" smtClean="0"/>
              <a:t>Side by Side</a:t>
            </a:r>
          </a:p>
          <a:p>
            <a:pPr lvl="2"/>
            <a:r>
              <a:rPr lang="en-US" dirty="0" smtClean="0"/>
              <a:t>Background image is away from the text and information</a:t>
            </a:r>
            <a:endParaRPr lang="en-US" dirty="0"/>
          </a:p>
        </p:txBody>
      </p:sp>
      <p:sp>
        <p:nvSpPr>
          <p:cNvPr id="2" name="Title 1"/>
          <p:cNvSpPr>
            <a:spLocks noGrp="1"/>
          </p:cNvSpPr>
          <p:nvPr>
            <p:ph type="title"/>
          </p:nvPr>
        </p:nvSpPr>
        <p:spPr/>
        <p:txBody>
          <a:bodyPr/>
          <a:lstStyle/>
          <a:p>
            <a:r>
              <a:rPr lang="en-US" dirty="0" smtClean="0"/>
              <a:t>Website Etiquette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5">
      <a:dk1>
        <a:sysClr val="windowText" lastClr="000000"/>
      </a:dk1>
      <a:lt1>
        <a:sysClr val="window" lastClr="FFFFFF"/>
      </a:lt1>
      <a:dk2>
        <a:srgbClr val="002060"/>
      </a:dk2>
      <a:lt2>
        <a:srgbClr val="D4D2D0"/>
      </a:lt2>
      <a:accent1>
        <a:srgbClr val="002060"/>
      </a:accent1>
      <a:accent2>
        <a:srgbClr val="002060"/>
      </a:accent2>
      <a:accent3>
        <a:srgbClr val="8D89A4"/>
      </a:accent3>
      <a:accent4>
        <a:srgbClr val="748560"/>
      </a:accent4>
      <a:accent5>
        <a:srgbClr val="9E9273"/>
      </a:accent5>
      <a:accent6>
        <a:srgbClr val="7E848D"/>
      </a:accent6>
      <a:hlink>
        <a:srgbClr val="00C8C3"/>
      </a:hlink>
      <a:folHlink>
        <a:srgbClr val="A116E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153</TotalTime>
  <Words>1003</Words>
  <Application>Microsoft Office PowerPoint</Application>
  <PresentationFormat>On-screen Show (4:3)</PresentationFormat>
  <Paragraphs>169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Good Website Design</vt:lpstr>
      <vt:lpstr>Content</vt:lpstr>
      <vt:lpstr>Purpose of a Website</vt:lpstr>
      <vt:lpstr>Purpose of a Website</vt:lpstr>
      <vt:lpstr>Website Etiquette</vt:lpstr>
      <vt:lpstr>Website Etiquette</vt:lpstr>
      <vt:lpstr>Website Etiquette</vt:lpstr>
      <vt:lpstr>Website Etiquette</vt:lpstr>
      <vt:lpstr>Website Etiquette</vt:lpstr>
      <vt:lpstr>Website Etiquette</vt:lpstr>
      <vt:lpstr>Website Etiquette</vt:lpstr>
      <vt:lpstr>Website Etiquette</vt:lpstr>
      <vt:lpstr>Website Organization</vt:lpstr>
      <vt:lpstr>Website Organization</vt:lpstr>
      <vt:lpstr>Website Organization</vt:lpstr>
      <vt:lpstr>Website Organization</vt:lpstr>
      <vt:lpstr>Website Organization</vt:lpstr>
      <vt:lpstr>Website Organization</vt:lpstr>
      <vt:lpstr>Website Organization</vt:lpstr>
      <vt:lpstr>Hyperlinks</vt:lpstr>
      <vt:lpstr>Hyperlinks</vt:lpstr>
      <vt:lpstr>Hyperlinks</vt:lpstr>
      <vt:lpstr>Plagiarism</vt:lpstr>
      <vt:lpstr>Bad Websites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Website Design</dc:title>
  <dc:creator>Computer</dc:creator>
  <cp:lastModifiedBy>Computer</cp:lastModifiedBy>
  <cp:revision>48</cp:revision>
  <dcterms:created xsi:type="dcterms:W3CDTF">2010-12-15T17:34:38Z</dcterms:created>
  <dcterms:modified xsi:type="dcterms:W3CDTF">2010-12-22T18:02:44Z</dcterms:modified>
</cp:coreProperties>
</file>