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4"/>
  </p:notesMasterIdLst>
  <p:sldIdLst>
    <p:sldId id="256" r:id="rId2"/>
    <p:sldId id="281" r:id="rId3"/>
    <p:sldId id="258" r:id="rId4"/>
    <p:sldId id="286" r:id="rId5"/>
    <p:sldId id="259" r:id="rId6"/>
    <p:sldId id="260" r:id="rId7"/>
    <p:sldId id="261" r:id="rId8"/>
    <p:sldId id="262" r:id="rId9"/>
    <p:sldId id="282" r:id="rId10"/>
    <p:sldId id="283" r:id="rId11"/>
    <p:sldId id="28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7" r:id="rId22"/>
    <p:sldId id="288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5" r:id="rId33"/>
  </p:sldIdLst>
  <p:sldSz cx="10080625" cy="7559675"/>
  <p:notesSz cx="7559675" cy="10691813"/>
  <p:defaultTextStyle>
    <a:defPPr>
      <a:defRPr lang="en-GB"/>
    </a:defPPr>
    <a:lvl1pPr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0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644A97E-C678-4716-84D8-A3C4E9B55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ED7F6C3-F918-4C6E-B5F2-7173D9FF5E37}" type="slidenum">
              <a:rPr lang="en-US"/>
              <a:pPr/>
              <a:t>1</a:t>
            </a:fld>
            <a:endParaRPr lang="en-US"/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F8D55B-7979-4255-B364-BD8ED2F89D20}" type="slidenum">
              <a:rPr lang="en-US"/>
              <a:pPr/>
              <a:t>15</a:t>
            </a:fld>
            <a:endParaRPr lang="en-US"/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D0F142-E344-49C2-94D4-EF29D6DF14EB}" type="slidenum">
              <a:rPr lang="en-US"/>
              <a:pPr/>
              <a:t>16</a:t>
            </a:fld>
            <a:endParaRPr lang="en-US"/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EA3A4D-DA34-4D2E-854D-B42140A13EFD}" type="slidenum">
              <a:rPr lang="en-US"/>
              <a:pPr/>
              <a:t>17</a:t>
            </a:fld>
            <a:endParaRPr lang="en-US"/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1E3241F-F2F9-4B58-B80E-B7D82130ADA7}" type="slidenum">
              <a:rPr lang="en-US"/>
              <a:pPr/>
              <a:t>18</a:t>
            </a:fld>
            <a:endParaRPr lang="en-US"/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342FB9-3A9B-4464-899C-4B50B12BD821}" type="slidenum">
              <a:rPr lang="en-US"/>
              <a:pPr/>
              <a:t>19</a:t>
            </a:fld>
            <a:endParaRPr lang="en-US"/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3EF96FD-975F-47EF-9F8D-EA9B75A4111D}" type="slidenum">
              <a:rPr lang="en-US"/>
              <a:pPr/>
              <a:t>20</a:t>
            </a:fld>
            <a:endParaRPr lang="en-US"/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B5308E-2287-499D-B3CD-2FD0BBFF5B1D}" type="slidenum">
              <a:rPr lang="en-US"/>
              <a:pPr/>
              <a:t>23</a:t>
            </a:fld>
            <a:endParaRPr lang="en-US"/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AB1DFDB-6C1F-446E-A921-292C26B99C91}" type="slidenum">
              <a:rPr lang="en-US"/>
              <a:pPr/>
              <a:t>24</a:t>
            </a:fld>
            <a:endParaRPr lang="en-US"/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036823-47C3-48E7-A277-66AAB001A8BD}" type="slidenum">
              <a:rPr lang="en-US"/>
              <a:pPr/>
              <a:t>25</a:t>
            </a:fld>
            <a:endParaRPr lang="en-US"/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7F945A-E56F-44E2-8756-4FB4F06C544A}" type="slidenum">
              <a:rPr lang="en-US"/>
              <a:pPr/>
              <a:t>26</a:t>
            </a:fld>
            <a:endParaRPr lang="en-US"/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6BE3175-D1BF-4A80-A141-4289B8783B4E}" type="slidenum">
              <a:rPr lang="en-US"/>
              <a:pPr/>
              <a:t>3</a:t>
            </a:fld>
            <a:endParaRPr lang="en-US"/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DA84C4-50A7-4D00-9DA4-308B35C7463E}" type="slidenum">
              <a:rPr lang="en-US"/>
              <a:pPr/>
              <a:t>27</a:t>
            </a:fld>
            <a:endParaRPr lang="en-US"/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037F97-C108-45A7-AF09-65E1F4112B61}" type="slidenum">
              <a:rPr lang="en-US"/>
              <a:pPr/>
              <a:t>28</a:t>
            </a:fld>
            <a:endParaRPr lang="en-US"/>
          </a:p>
        </p:txBody>
      </p:sp>
      <p:sp>
        <p:nvSpPr>
          <p:cNvPr id="757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57303E-8E99-4404-B880-F1FF66AF112B}" type="slidenum">
              <a:rPr lang="en-US"/>
              <a:pPr/>
              <a:t>29</a:t>
            </a:fld>
            <a:endParaRPr lang="en-US"/>
          </a:p>
        </p:txBody>
      </p:sp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E594F9-6521-4699-AA04-52C6DDBA2651}" type="slidenum">
              <a:rPr lang="en-US"/>
              <a:pPr/>
              <a:t>30</a:t>
            </a:fld>
            <a:endParaRPr lang="en-US"/>
          </a:p>
        </p:txBody>
      </p:sp>
      <p:sp>
        <p:nvSpPr>
          <p:cNvPr id="77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1706262-2A9B-4E7E-993D-11649B95A549}" type="slidenum">
              <a:rPr lang="en-US"/>
              <a:pPr/>
              <a:t>31</a:t>
            </a:fld>
            <a:endParaRPr lang="en-US"/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2FDA7B-8F41-4202-9642-A916A137A6C8}" type="slidenum">
              <a:rPr lang="en-US"/>
              <a:pPr/>
              <a:t>5</a:t>
            </a:fld>
            <a:endParaRPr lang="en-US"/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D0F2817-C916-4292-9612-44BA7B51BE3C}" type="slidenum">
              <a:rPr lang="en-US"/>
              <a:pPr/>
              <a:t>6</a:t>
            </a:fld>
            <a:endParaRPr lang="en-US"/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C66AE9-0FE5-4FCE-9BDE-0444B9E8FBEE}" type="slidenum">
              <a:rPr lang="en-US"/>
              <a:pPr/>
              <a:t>7</a:t>
            </a:fld>
            <a:endParaRPr lang="en-US"/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2464CB-4922-4793-8FE1-D5C3C6BBCF89}" type="slidenum">
              <a:rPr lang="en-US"/>
              <a:pPr/>
              <a:t>8</a:t>
            </a:fld>
            <a:endParaRPr lang="en-US"/>
          </a:p>
        </p:txBody>
      </p:sp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78CFD38-E9A6-4B58-A6D0-72A019B03391}" type="slidenum">
              <a:rPr lang="en-US"/>
              <a:pPr/>
              <a:t>12</a:t>
            </a:fld>
            <a:endParaRPr lang="en-US"/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6002DD-01BE-4E6D-84FF-1FAE3CE411C5}" type="slidenum">
              <a:rPr lang="en-US"/>
              <a:pPr/>
              <a:t>13</a:t>
            </a:fld>
            <a:endParaRPr lang="en-US"/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7196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CDFF40-E8C7-4F2B-92D2-6E0AD309C407}" type="slidenum">
              <a:rPr lang="en-US"/>
              <a:pPr/>
              <a:t>14</a:t>
            </a:fld>
            <a:endParaRPr lang="en-US"/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3ED4-1644-47AC-8D7D-4BD99856C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A3337-A43E-4A65-90BD-2D1CEB56A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8700" y="373063"/>
            <a:ext cx="2338388" cy="7132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373063"/>
            <a:ext cx="6865937" cy="7132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53C0F-A574-4DED-8449-9127F99A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373063"/>
            <a:ext cx="9356725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3258-04D5-4BBE-A042-936802AAC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51C3-34CF-43AF-97E1-19D5F587B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EC92C-615F-4809-8BB7-1D579B2DF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519363"/>
            <a:ext cx="4440238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2519363"/>
            <a:ext cx="4440237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FB7EF-428D-4714-9D4B-749161D5A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1BC0D-82C6-4593-A464-229B33CD0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EE06D-8529-450E-A386-8060EBE81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4D41F-B672-437B-82AD-885CF72D1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F316-98BA-4082-B09F-6E14C337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D1374-2BBD-4748-ADFD-98C898E35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73063"/>
            <a:ext cx="9356725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519363"/>
            <a:ext cx="9032875" cy="4986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31038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031038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2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7031038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7798AEBC-7500-4465-BD82-C0BF02368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104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373063"/>
            <a:ext cx="9359900" cy="95885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APA Writing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2565400"/>
            <a:ext cx="9036050" cy="4899025"/>
          </a:xfrm>
        </p:spPr>
        <p:txBody>
          <a:bodyPr anchor="ctr"/>
          <a:lstStyle/>
          <a:p>
            <a:pPr indent="-341313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Library/Information Literacy</a:t>
            </a:r>
          </a:p>
          <a:p>
            <a:pPr indent="-341313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Preparation for your research paper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Grading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en-US" smtClean="0"/>
              <a:t>Goal</a:t>
            </a:r>
          </a:p>
          <a:p>
            <a:pPr lvl="1" eaLnBrk="1">
              <a:buFont typeface="Arial" charset="0"/>
              <a:buChar char="•"/>
            </a:pPr>
            <a:r>
              <a:rPr lang="en-US" smtClean="0"/>
              <a:t>Strict grading</a:t>
            </a:r>
          </a:p>
          <a:p>
            <a:pPr lvl="2" eaLnBrk="1">
              <a:buFont typeface="Arial" charset="0"/>
              <a:buChar char="•"/>
            </a:pPr>
            <a:r>
              <a:rPr lang="en-US" smtClean="0"/>
              <a:t>Adherence to the APA style</a:t>
            </a:r>
          </a:p>
          <a:p>
            <a:pPr lvl="3" eaLnBrk="1">
              <a:buFont typeface="Arial" charset="0"/>
              <a:buChar char="•"/>
            </a:pPr>
            <a:r>
              <a:rPr lang="en-US" smtClean="0"/>
              <a:t>Proper citation within paper</a:t>
            </a:r>
          </a:p>
          <a:p>
            <a:pPr lvl="3" eaLnBrk="1">
              <a:buFont typeface="Arial" charset="0"/>
              <a:buChar char="•"/>
            </a:pPr>
            <a:r>
              <a:rPr lang="en-US" smtClean="0"/>
              <a:t>Proper format for references at the end</a:t>
            </a:r>
          </a:p>
          <a:p>
            <a:pPr lvl="2" eaLnBrk="1">
              <a:buFont typeface="Arial" charset="0"/>
              <a:buChar char="•"/>
            </a:pPr>
            <a:r>
              <a:rPr lang="en-US" smtClean="0"/>
              <a:t>Use proper research paper format</a:t>
            </a:r>
          </a:p>
          <a:p>
            <a:pPr lvl="2" eaLnBrk="1">
              <a:buFont typeface="Arial" charset="0"/>
              <a:buChar char="•"/>
            </a:pPr>
            <a:r>
              <a:rPr lang="en-US" smtClean="0"/>
              <a:t>Spelling mistakes</a:t>
            </a:r>
          </a:p>
          <a:p>
            <a:pPr lvl="3" eaLnBrk="1">
              <a:buFont typeface="Arial" charset="0"/>
              <a:buChar char="•"/>
            </a:pPr>
            <a:r>
              <a:rPr lang="en-US" smtClean="0"/>
              <a:t>Microsoft Word checks for spelling mistakes</a:t>
            </a:r>
          </a:p>
          <a:p>
            <a:pPr lvl="3" eaLnBrk="1">
              <a:buFont typeface="Arial" charset="0"/>
              <a:buChar char="•"/>
            </a:pPr>
            <a:r>
              <a:rPr lang="en-US" smtClean="0"/>
              <a:t>Mistakes are underlined in 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Grading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en-US" dirty="0" smtClean="0"/>
              <a:t>Goal</a:t>
            </a:r>
          </a:p>
          <a:p>
            <a:pPr lvl="1" eaLnBrk="1">
              <a:buFont typeface="Arial" charset="0"/>
              <a:buChar char="•"/>
            </a:pPr>
            <a:r>
              <a:rPr lang="en-US" dirty="0" smtClean="0"/>
              <a:t>Goal is to be fair</a:t>
            </a:r>
          </a:p>
          <a:p>
            <a:pPr lvl="1" eaLnBrk="1">
              <a:buFont typeface="Arial" charset="0"/>
              <a:buChar char="•"/>
            </a:pPr>
            <a:r>
              <a:rPr lang="en-US" dirty="0" smtClean="0"/>
              <a:t>Organization, format, and APA style should </a:t>
            </a:r>
            <a:r>
              <a:rPr lang="en-US" dirty="0" smtClean="0"/>
              <a:t>translate</a:t>
            </a:r>
          </a:p>
          <a:p>
            <a:pPr lvl="1" eaLnBrk="1">
              <a:buNone/>
            </a:pPr>
            <a:endParaRPr lang="en-US" dirty="0" smtClean="0"/>
          </a:p>
          <a:p>
            <a:pPr lvl="1" eaLnBrk="1">
              <a:buFont typeface="Arial" charset="0"/>
              <a:buChar char="•"/>
            </a:pPr>
            <a:r>
              <a:rPr lang="en-US" dirty="0" smtClean="0"/>
              <a:t>Quality and not quantity</a:t>
            </a:r>
          </a:p>
          <a:p>
            <a:pPr lvl="1" eaLnBrk="1">
              <a:buFont typeface="Arial" charset="0"/>
              <a:buChar char="•"/>
            </a:pPr>
            <a:r>
              <a:rPr lang="en-US" dirty="0" smtClean="0"/>
              <a:t>Learn the format; most likely you will see it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Citing the Author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899025"/>
          </a:xfrm>
        </p:spPr>
        <p:txBody>
          <a:bodyPr>
            <a:normAutofit lnSpcReduction="10000"/>
          </a:bodyPr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Several methods to cite author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You can include the author's name in the body of a text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Usually a journal, then add year in parenthesis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If a book, then add year and page numbers in </a:t>
            </a:r>
            <a:r>
              <a:rPr lang="en-US" dirty="0" smtClean="0"/>
              <a:t>parenthesis</a:t>
            </a:r>
            <a:endParaRPr lang="en-US" dirty="0" smtClean="0"/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Use a comma to separate year and page numbers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7513"/>
            <a:ext cx="9358312" cy="868362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Citing the Author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4463" cy="4987925"/>
          </a:xfrm>
        </p:spPr>
        <p:txBody>
          <a:bodyPr/>
          <a:lstStyle/>
          <a:p>
            <a:pPr indent="-341313" eaLnBrk="1">
              <a:buClrTx/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Many new styles including the APA style include the publication year</a:t>
            </a:r>
          </a:p>
          <a:p>
            <a:pPr indent="-341313" eaLnBrk="1">
              <a:buClrTx/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Thus, the reader can judge quickly how old the information is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Citing the Author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899025"/>
          </a:xfrm>
        </p:spPr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Example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dirty="0" smtClean="0"/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Wirth and </a:t>
            </a:r>
            <a:r>
              <a:rPr lang="en-US" dirty="0" smtClean="0"/>
              <a:t>Haas </a:t>
            </a:r>
            <a:r>
              <a:rPr lang="en-US" dirty="0" smtClean="0"/>
              <a:t>(2006) estimated a 10 million </a:t>
            </a:r>
            <a:r>
              <a:rPr lang="en-US" dirty="0" smtClean="0"/>
              <a:t>gallon biodiesel </a:t>
            </a:r>
            <a:r>
              <a:rPr lang="en-US" dirty="0" smtClean="0"/>
              <a:t>facility would have a real capital cost of $9.62 million in </a:t>
            </a:r>
            <a:r>
              <a:rPr lang="en-US" dirty="0" smtClean="0"/>
              <a:t>2000$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Citing the Author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899025"/>
          </a:xfrm>
        </p:spPr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If this was a book, then it should have page numbers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Wirth and Haas (</a:t>
            </a:r>
            <a:r>
              <a:rPr lang="en-US" dirty="0" smtClean="0"/>
              <a:t>2006, pp. 110-120) </a:t>
            </a:r>
            <a:r>
              <a:rPr lang="en-US" dirty="0" smtClean="0"/>
              <a:t>estimated a 10 million gallon biodiesel facility would have a real capital cost of $9.62 million in 2000</a:t>
            </a:r>
            <a:r>
              <a:rPr lang="en-US" dirty="0" smtClean="0"/>
              <a:t>$.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Citing the Author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8920163" cy="4384675"/>
          </a:xfrm>
        </p:spPr>
        <p:txBody>
          <a:bodyPr>
            <a:normAutofit fontScale="92500" lnSpcReduction="10000"/>
          </a:bodyPr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If you paraphrase the author(s), then use this style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Consequently, a high savings rate coupled with a developed banking system leads to high investment rates (Dollar 1992; Lim 1994</a:t>
            </a:r>
            <a:r>
              <a:rPr lang="en-US" dirty="0" smtClean="0"/>
              <a:t>)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endParaRPr lang="en-US" dirty="0" smtClean="0"/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Notice – this cites two sources</a:t>
            </a:r>
            <a:endParaRPr lang="en-US" dirty="0" smtClean="0"/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Did you notice a semi-colon that separates authors’ names?</a:t>
            </a:r>
            <a:endParaRPr lang="en-US" dirty="0" smtClean="0"/>
          </a:p>
          <a:p>
            <a:pPr marL="430213" indent="-323850" eaLnBrk="1">
              <a:buSzPct val="45000"/>
              <a:buFont typeface="Wingdings" charset="2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Citing the Author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232275"/>
          </a:xfrm>
        </p:spPr>
        <p:txBody>
          <a:bodyPr>
            <a:normAutofit/>
          </a:bodyPr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A special format exists when the article has three or more authors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First time they are cited, all authors are listed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Example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Kazakhstan has numerous contradictory laws regulations and licensing requirements (</a:t>
            </a:r>
            <a:r>
              <a:rPr lang="en-US" dirty="0" err="1" smtClean="0"/>
              <a:t>Luthans</a:t>
            </a:r>
            <a:r>
              <a:rPr lang="en-US" dirty="0" smtClean="0"/>
              <a:t>, </a:t>
            </a:r>
            <a:r>
              <a:rPr lang="en-US" dirty="0" err="1" smtClean="0"/>
              <a:t>Stajkovic</a:t>
            </a:r>
            <a:r>
              <a:rPr lang="en-US" dirty="0" smtClean="0"/>
              <a:t>, </a:t>
            </a:r>
            <a:r>
              <a:rPr lang="en-US" dirty="0" err="1" smtClean="0"/>
              <a:t>Brada</a:t>
            </a:r>
            <a:r>
              <a:rPr lang="en-US" dirty="0" smtClean="0"/>
              <a:t>, &amp; </a:t>
            </a:r>
            <a:r>
              <a:rPr lang="en-US" dirty="0" err="1" smtClean="0"/>
              <a:t>Ibrayeva</a:t>
            </a:r>
            <a:r>
              <a:rPr lang="en-US" dirty="0" smtClean="0"/>
              <a:t> 2000</a:t>
            </a:r>
            <a:r>
              <a:rPr lang="en-US" dirty="0" smtClean="0"/>
              <a:t>).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Citing the Author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899025"/>
          </a:xfrm>
        </p:spPr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The next time these authors are </a:t>
            </a:r>
            <a:r>
              <a:rPr lang="en-US" dirty="0" smtClean="0"/>
              <a:t>cited in research paper, </a:t>
            </a:r>
            <a:r>
              <a:rPr lang="en-US" dirty="0" smtClean="0"/>
              <a:t>then use:</a:t>
            </a:r>
          </a:p>
          <a:p>
            <a:pPr marL="830263" lvl="1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err="1" smtClean="0"/>
              <a:t>Luthans</a:t>
            </a:r>
            <a:r>
              <a:rPr lang="en-US" dirty="0" smtClean="0"/>
              <a:t> </a:t>
            </a:r>
            <a:r>
              <a:rPr lang="en-US" dirty="0" smtClean="0"/>
              <a:t>et al. </a:t>
            </a:r>
            <a:r>
              <a:rPr lang="en-US" dirty="0" smtClean="0"/>
              <a:t>(</a:t>
            </a:r>
            <a:r>
              <a:rPr lang="en-US" dirty="0" smtClean="0"/>
              <a:t>2000</a:t>
            </a:r>
            <a:r>
              <a:rPr lang="en-US" dirty="0" smtClean="0"/>
              <a:t>) </a:t>
            </a:r>
            <a:r>
              <a:rPr lang="en-US" dirty="0" smtClean="0"/>
              <a:t>showed that </a:t>
            </a:r>
            <a:r>
              <a:rPr lang="en-US" dirty="0" smtClean="0"/>
              <a:t>…</a:t>
            </a:r>
          </a:p>
          <a:p>
            <a:pPr marL="830263" lvl="1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dirty="0" smtClean="0"/>
          </a:p>
          <a:p>
            <a:pPr marL="830263" lvl="1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Or Kazakhstan has a severe corruption problem (</a:t>
            </a:r>
            <a:r>
              <a:rPr lang="en-US" dirty="0" err="1" smtClean="0"/>
              <a:t>Luthan</a:t>
            </a:r>
            <a:r>
              <a:rPr lang="en-US" dirty="0" smtClean="0"/>
              <a:t> et al. 2000)</a:t>
            </a:r>
            <a:endParaRPr lang="en-US" dirty="0" smtClean="0"/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The </a:t>
            </a:r>
            <a:r>
              <a:rPr lang="en-US" dirty="0" smtClean="0"/>
              <a:t>first author is listed and et al. means the other authors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Citing the Author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989512"/>
          </a:xfrm>
        </p:spPr>
        <p:txBody>
          <a:bodyPr/>
          <a:lstStyle/>
          <a:p>
            <a:pPr eaLnBrk="1"/>
            <a:r>
              <a:rPr lang="en-US" dirty="0" smtClean="0"/>
              <a:t>If you have no author, then you substitute the name of organization as author</a:t>
            </a:r>
          </a:p>
          <a:p>
            <a:pPr eaLnBrk="1"/>
            <a:r>
              <a:rPr lang="en-US" dirty="0" smtClean="0"/>
              <a:t>Example</a:t>
            </a:r>
            <a:endParaRPr lang="en-US" dirty="0" smtClean="0"/>
          </a:p>
          <a:p>
            <a:pPr eaLnBrk="1"/>
            <a:r>
              <a:rPr lang="en-US" dirty="0" smtClean="0"/>
              <a:t>The </a:t>
            </a:r>
            <a:r>
              <a:rPr lang="en-US" dirty="0" smtClean="0"/>
              <a:t>European Bank for Reconstruction and Development (2009) estimated that the private sector of Kazakhstan comprises 65% of its GDP in 2009. 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>
              <a:buFont typeface="Arial" pitchFamily="34" charset="0"/>
              <a:buChar char="•"/>
              <a:defRPr/>
            </a:pPr>
            <a:r>
              <a:rPr lang="en-US" dirty="0" smtClean="0"/>
              <a:t>Structure of your research paper</a:t>
            </a:r>
          </a:p>
          <a:p>
            <a:pPr eaLnBrk="1">
              <a:buFont typeface="Arial" pitchFamily="34" charset="0"/>
              <a:buChar char="•"/>
              <a:defRPr/>
            </a:pPr>
            <a:r>
              <a:rPr lang="en-US" dirty="0" smtClean="0"/>
              <a:t>Grading</a:t>
            </a:r>
          </a:p>
          <a:p>
            <a:pPr eaLnBrk="1">
              <a:buFont typeface="Arial" pitchFamily="34" charset="0"/>
              <a:buChar char="•"/>
              <a:defRPr/>
            </a:pPr>
            <a:r>
              <a:rPr lang="en-US" dirty="0" smtClean="0"/>
              <a:t>Citing sources within body of paper</a:t>
            </a:r>
          </a:p>
          <a:p>
            <a:pPr eaLnBrk="1">
              <a:buFont typeface="Arial" pitchFamily="34" charset="0"/>
              <a:buChar char="•"/>
              <a:defRPr/>
            </a:pPr>
            <a:r>
              <a:rPr lang="en-US" dirty="0" smtClean="0"/>
              <a:t>Citing References</a:t>
            </a:r>
          </a:p>
          <a:p>
            <a:pPr eaLnBrk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>
              <a:buFont typeface="Arial" pitchFamily="34" charset="0"/>
              <a:buChar char="•"/>
              <a:defRPr/>
            </a:pPr>
            <a:r>
              <a:rPr lang="en-US" dirty="0" smtClean="0"/>
              <a:t>Material is from http://www.vanguard.edu/Home/AcademicResources/Faculty/DougDegelman/APAStyleEssentials.aspx</a:t>
            </a:r>
          </a:p>
          <a:p>
            <a:pPr eaLnBrk="1">
              <a:buFont typeface="Times New Roman" pitchFamily="16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References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899025"/>
          </a:xfrm>
        </p:spPr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Last section of research paper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All references are listed by alphabetical order by the first author's last name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Books, journals, </a:t>
            </a:r>
            <a:r>
              <a:rPr lang="en-US" dirty="0" err="1" smtClean="0"/>
              <a:t>webpages</a:t>
            </a:r>
            <a:r>
              <a:rPr lang="en-US" dirty="0" smtClean="0"/>
              <a:t>, etc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Note – sometimes the article has no author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Then you use the organization's name as the author</a:t>
            </a:r>
          </a:p>
          <a:p>
            <a:r>
              <a:rPr lang="en-US" dirty="0" smtClean="0"/>
              <a:t>Note – some organizations have various departments or agencies inside, especially government agencies</a:t>
            </a:r>
          </a:p>
          <a:p>
            <a:pPr lvl="1"/>
            <a:r>
              <a:rPr lang="en-US" dirty="0" smtClean="0"/>
              <a:t>Then use that specific department's name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2519364"/>
            <a:ext cx="8996362" cy="43084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Internal Revenue Service (IRS) – is the agency that collects taxes on behalf of the U.S. government</a:t>
            </a:r>
          </a:p>
          <a:p>
            <a:pPr lvl="1"/>
            <a:r>
              <a:rPr lang="en-US" dirty="0" smtClean="0"/>
              <a:t>IRS is a department within the U.S. Treasury Department</a:t>
            </a:r>
          </a:p>
          <a:p>
            <a:pPr lvl="1"/>
            <a:r>
              <a:rPr lang="en-US" dirty="0" smtClean="0"/>
              <a:t>If you cite the IRS, then use the IRS as author, if no name is attached to reference</a:t>
            </a:r>
          </a:p>
          <a:p>
            <a:r>
              <a:rPr lang="en-US" dirty="0" smtClean="0"/>
              <a:t>Note – if you use an abbreviation, always define it first before using abbreviation by itself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Reference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899025"/>
          </a:xfrm>
        </p:spPr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Journals are very common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The format is</a:t>
            </a:r>
          </a:p>
          <a:p>
            <a:pPr marL="430213" indent="-323850" eaLnBrk="1">
              <a:buSzPct val="45000"/>
              <a:buFont typeface="Wingdings" charset="2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mtClean="0"/>
          </a:p>
          <a:p>
            <a:pPr marL="430213" indent="-323850" eaLnBrk="1">
              <a:buSzPct val="45000"/>
              <a:buFont typeface="Times New Roman" pitchFamily="16" charset="0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Murzynski, J., &amp; Degelman, D. (1996). Body language of women and judgments of vulnerability to sexual assault. </a:t>
            </a:r>
            <a:r>
              <a:rPr lang="en-US" i="1" smtClean="0"/>
              <a:t>Journal of Applied Social Psychology</a:t>
            </a:r>
            <a:r>
              <a:rPr lang="en-US" smtClean="0"/>
              <a:t>, 26, 1617-1626.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References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308475"/>
          </a:xfrm>
        </p:spPr>
        <p:txBody>
          <a:bodyPr>
            <a:normAutofit fontScale="92500" lnSpcReduction="10000"/>
          </a:bodyPr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Notice the format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Only use author's last names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First names are initials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Title of article is regular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Name of journal in italics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Volume number is 26</a:t>
            </a:r>
          </a:p>
          <a:p>
            <a:pPr marL="2589213" lvl="2" indent="-428625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If article has issue number, then put it in parenthesis next to volume number 26(3)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Page numbers are last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References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899025"/>
          </a:xfrm>
        </p:spPr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Article from a webpage</a:t>
            </a:r>
          </a:p>
          <a:p>
            <a:pPr marL="430213" indent="-323850" eaLnBrk="1">
              <a:buSzPct val="45000"/>
              <a:buFont typeface="Wingdings" charset="2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mtClean="0"/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Aldridge, D. (1991). Spirituality, healing and medicine. </a:t>
            </a:r>
            <a:r>
              <a:rPr lang="en-US" i="1" smtClean="0"/>
              <a:t>British Journal of General Practice</a:t>
            </a:r>
            <a:r>
              <a:rPr lang="en-US" smtClean="0"/>
              <a:t>, 41, 425-427. Retrieved from http://www.rcgp.org.uk/publications/bjgp.aspx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References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4"/>
            <a:ext cx="8996362" cy="4384674"/>
          </a:xfrm>
        </p:spPr>
        <p:txBody>
          <a:bodyPr>
            <a:normAutofit fontScale="92500" lnSpcReduction="10000"/>
          </a:bodyPr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The link to the webpage follows the text Retrieved from …</a:t>
            </a:r>
          </a:p>
          <a:p>
            <a:pPr marL="430213" indent="-323850" eaLnBrk="1">
              <a:buSzPct val="45000"/>
              <a:buFont typeface="Wingdings" charset="2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dirty="0" smtClean="0"/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Note – some forms of citation want the date you accessed the webpage</a:t>
            </a:r>
          </a:p>
          <a:p>
            <a:pPr marL="430213" indent="-323850" eaLnBrk="1">
              <a:buSzPct val="45000"/>
              <a:buFont typeface="Times New Roman" pitchFamily="16" charset="0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www.ken-szulczyk.com (access date 11/05/2010</a:t>
            </a:r>
            <a:r>
              <a:rPr lang="en-US" dirty="0" smtClean="0"/>
              <a:t>)</a:t>
            </a:r>
          </a:p>
          <a:p>
            <a:pPr marL="430213" indent="-323850" eaLnBrk="1">
              <a:buSzPct val="45000"/>
              <a:buFont typeface="Times New Roman" pitchFamily="16" charset="0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dirty="0" smtClean="0"/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dirty="0" smtClean="0"/>
              <a:t>Do not worry about this!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References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899025"/>
          </a:xfrm>
        </p:spPr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Books are different</a:t>
            </a:r>
          </a:p>
          <a:p>
            <a:pPr marL="430213" indent="-323850" eaLnBrk="1">
              <a:buSzPct val="45000"/>
              <a:buFont typeface="Wingdings" charset="2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mtClean="0"/>
          </a:p>
          <a:p>
            <a:pPr marL="430213" indent="-323850" eaLnBrk="1">
              <a:buSzPct val="45000"/>
              <a:buFont typeface="Times New Roman" pitchFamily="16" charset="0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Paloutzian, R. F. (1996). </a:t>
            </a:r>
            <a:r>
              <a:rPr lang="en-US" i="1" smtClean="0"/>
              <a:t>Invitation to the psychology of religion</a:t>
            </a:r>
            <a:r>
              <a:rPr lang="en-US" smtClean="0"/>
              <a:t> (2nd ed.). Boston, MA: Allyn and Bacon.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References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384675"/>
          </a:xfrm>
        </p:spPr>
        <p:txBody>
          <a:bodyPr>
            <a:normAutofit fontScale="92500" lnSpcReduction="10000"/>
          </a:bodyPr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Author's name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Title of </a:t>
            </a:r>
            <a:r>
              <a:rPr lang="en-US" dirty="0" smtClean="0"/>
              <a:t>book in italics</a:t>
            </a:r>
            <a:endParaRPr lang="en-US" dirty="0" smtClean="0"/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This book is the 2</a:t>
            </a:r>
            <a:r>
              <a:rPr lang="en-US" baseline="33000" dirty="0" smtClean="0"/>
              <a:t>nd</a:t>
            </a:r>
            <a:r>
              <a:rPr lang="en-US" dirty="0" smtClean="0"/>
              <a:t> edition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The publisher is </a:t>
            </a:r>
            <a:r>
              <a:rPr lang="en-US" dirty="0" err="1" smtClean="0"/>
              <a:t>Allyn</a:t>
            </a:r>
            <a:r>
              <a:rPr lang="en-US" dirty="0" smtClean="0"/>
              <a:t> and Bacon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The publisher is based in Boston, MA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Note – international publishers have many locations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Choose a location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References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384675"/>
          </a:xfrm>
        </p:spPr>
        <p:txBody>
          <a:bodyPr>
            <a:normAutofit lnSpcReduction="10000"/>
          </a:bodyPr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You cite a webpage, but it has no date (</a:t>
            </a:r>
            <a:r>
              <a:rPr lang="en-US" dirty="0" err="1" smtClean="0"/>
              <a:t>n.d</a:t>
            </a:r>
            <a:r>
              <a:rPr lang="en-US" dirty="0" smtClean="0"/>
              <a:t>.)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Note – you can use the copyright date at bottom of page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Example © 2009</a:t>
            </a:r>
          </a:p>
          <a:p>
            <a:pPr marL="430213" indent="-323850" eaLnBrk="1">
              <a:buSzPct val="45000"/>
              <a:buFont typeface="Wingdings" charset="2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endParaRPr lang="en-US" dirty="0" smtClean="0"/>
          </a:p>
          <a:p>
            <a:pPr marL="430213" indent="-323850" eaLnBrk="1">
              <a:buSzPct val="45000"/>
              <a:buFont typeface="Times New Roman" pitchFamily="16" charset="0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 smtClean="0"/>
              <a:t>Nielsen, M. E. (</a:t>
            </a:r>
            <a:r>
              <a:rPr lang="en-US" dirty="0" err="1" smtClean="0"/>
              <a:t>n.d</a:t>
            </a:r>
            <a:r>
              <a:rPr lang="en-US" dirty="0" smtClean="0"/>
              <a:t>.). Notable people in psychology of religion. Retrieved from http://www.psywww.com/psyrelig/psyrelpr.htm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Research Paper Structure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899025"/>
          </a:xfrm>
        </p:spPr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Your paper should have the following structure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Title page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Abstract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Introduction – introduce research question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Supporting paragraphs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Conclusion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References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References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899025"/>
          </a:xfrm>
        </p:spPr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Webpage has no author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Then use the organization's name in place of author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If webpage has no name what so ever, then you cannot use it</a:t>
            </a:r>
          </a:p>
          <a:p>
            <a:pPr marL="430213" indent="-323850" eaLnBrk="1">
              <a:buSzPct val="45000"/>
              <a:buFont typeface="Times New Roman" pitchFamily="16" charset="0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Gender and society. (n.d.). Retrieved from http://www.trinity.edu/~mkearl/gender.html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373063"/>
            <a:ext cx="9358312" cy="957262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References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4463" cy="4987925"/>
          </a:xfrm>
        </p:spPr>
        <p:txBody>
          <a:bodyPr/>
          <a:lstStyle/>
          <a:p>
            <a:pPr indent="-341313" eaLnBrk="1">
              <a:buClrTx/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You cite a newspaper article</a:t>
            </a:r>
          </a:p>
          <a:p>
            <a:pPr indent="-341313" eaLnBrk="1">
              <a:buClrTx/>
              <a:buFont typeface="Arial" charset="0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The format is: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mtClean="0"/>
          </a:p>
          <a:p>
            <a:pPr indent="-34131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Schultz, S. (2005, December 28). Calls made to strengthen state energy policies. The Country Today,</a:t>
            </a:r>
          </a:p>
          <a:p>
            <a:pPr indent="-34131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mtClean="0"/>
          </a:p>
          <a:p>
            <a:pPr indent="-341313" eaLnBrk="1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very basic</a:t>
            </a:r>
          </a:p>
          <a:p>
            <a:r>
              <a:rPr lang="en-US" dirty="0" smtClean="0"/>
              <a:t>If you have a source that you are not sure to properly cite, then talk with your professor.</a:t>
            </a:r>
          </a:p>
          <a:p>
            <a:r>
              <a:rPr lang="en-US" dirty="0" smtClean="0"/>
              <a:t>Your professor has seen a variety of citations</a:t>
            </a:r>
          </a:p>
          <a:p>
            <a:pPr lvl="1"/>
            <a:r>
              <a:rPr lang="en-US" dirty="0" smtClean="0"/>
              <a:t>Emails</a:t>
            </a:r>
          </a:p>
          <a:p>
            <a:pPr lvl="1"/>
            <a:r>
              <a:rPr lang="en-US" smtClean="0"/>
              <a:t>Telephone interviews</a:t>
            </a:r>
            <a:endParaRPr lang="en-US" dirty="0" smtClean="0"/>
          </a:p>
          <a:p>
            <a:pPr lvl="1"/>
            <a:r>
              <a:rPr lang="en-US" dirty="0" smtClean="0"/>
              <a:t>Government reports,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Paper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page</a:t>
            </a:r>
          </a:p>
          <a:p>
            <a:pPr lvl="1"/>
            <a:r>
              <a:rPr lang="en-US" dirty="0" smtClean="0"/>
              <a:t>Top left </a:t>
            </a:r>
            <a:r>
              <a:rPr lang="en-US" dirty="0" smtClean="0"/>
              <a:t>corner</a:t>
            </a:r>
          </a:p>
          <a:p>
            <a:pPr lvl="2"/>
            <a:r>
              <a:rPr lang="en-US" dirty="0" smtClean="0"/>
              <a:t>Name </a:t>
            </a:r>
            <a:r>
              <a:rPr lang="en-US" dirty="0" smtClean="0"/>
              <a:t>of your University, College, Professor, Name and Grade in 14 </a:t>
            </a:r>
            <a:r>
              <a:rPr lang="en-US" dirty="0" smtClean="0"/>
              <a:t>point </a:t>
            </a:r>
            <a:r>
              <a:rPr lang="en-US" dirty="0" smtClean="0"/>
              <a:t>Times New Roman font.</a:t>
            </a:r>
          </a:p>
          <a:p>
            <a:pPr lvl="1"/>
            <a:r>
              <a:rPr lang="en-US" dirty="0" smtClean="0"/>
              <a:t>Essay </a:t>
            </a:r>
            <a:r>
              <a:rPr lang="en-US" dirty="0" smtClean="0"/>
              <a:t>title in the middle of your title page centered in </a:t>
            </a:r>
            <a:r>
              <a:rPr lang="en-US" dirty="0" smtClean="0"/>
              <a:t>16 point </a:t>
            </a:r>
            <a:r>
              <a:rPr lang="en-US" dirty="0" smtClean="0"/>
              <a:t>bold.</a:t>
            </a:r>
          </a:p>
          <a:p>
            <a:pPr lvl="1"/>
            <a:r>
              <a:rPr lang="en-US" dirty="0" smtClean="0"/>
              <a:t>On </a:t>
            </a:r>
            <a:r>
              <a:rPr lang="en-US" dirty="0" smtClean="0"/>
              <a:t>the bottom of the title page </a:t>
            </a:r>
            <a:endParaRPr lang="en-US" dirty="0" smtClean="0"/>
          </a:p>
          <a:p>
            <a:pPr lvl="2"/>
            <a:r>
              <a:rPr lang="en-US" dirty="0" smtClean="0"/>
              <a:t>Place </a:t>
            </a:r>
            <a:r>
              <a:rPr lang="en-US" dirty="0" smtClean="0"/>
              <a:t>and Date centered </a:t>
            </a:r>
            <a:r>
              <a:rPr lang="en-US" dirty="0" smtClean="0"/>
              <a:t>14 point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Research Paper Structure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899025"/>
          </a:xfrm>
        </p:spPr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These are last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Appendices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Figures 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Tables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If you have these, then talk to the instructor.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Requires special format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Research Paper Structure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899025"/>
          </a:xfrm>
        </p:spPr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Research paper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Use 12 point Times Roman font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Use double spacing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Margins are one inch (2.57 cm) for all sides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Page number is upper right left hand corner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Research Paper Structure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899025"/>
          </a:xfrm>
        </p:spPr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Abstract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Summarizes the main ideas of the paper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Contains the researcher's main conclusions</a:t>
            </a:r>
          </a:p>
          <a:p>
            <a:pPr marL="1725613" lvl="1" indent="-573088" eaLnBrk="1"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mtClean="0"/>
              <a:t>Three to 10 sentences is fine</a:t>
            </a:r>
          </a:p>
          <a:p>
            <a:pPr marL="1725613" lvl="1" indent="-573088" eaLnBrk="1">
              <a:buSzPct val="75000"/>
              <a:buFont typeface="Symbol" charset="2"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419100"/>
            <a:ext cx="9359900" cy="8683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Research Paper Structure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519363"/>
            <a:ext cx="9036050" cy="4989512"/>
          </a:xfrm>
        </p:spPr>
        <p:txBody>
          <a:bodyPr/>
          <a:lstStyle/>
          <a:p>
            <a:pPr eaLnBrk="1"/>
            <a:r>
              <a:rPr lang="en-US" dirty="0" smtClean="0"/>
              <a:t>Structure</a:t>
            </a:r>
          </a:p>
          <a:p>
            <a:pPr lvl="1" eaLnBrk="1"/>
            <a:r>
              <a:rPr lang="en-US" dirty="0" smtClean="0"/>
              <a:t>First paragraph introduces the research question	</a:t>
            </a:r>
          </a:p>
          <a:p>
            <a:pPr lvl="1" eaLnBrk="1"/>
            <a:r>
              <a:rPr lang="en-US" dirty="0" smtClean="0"/>
              <a:t>Last paragraph is conclusion</a:t>
            </a:r>
          </a:p>
          <a:p>
            <a:pPr lvl="1" eaLnBrk="1"/>
            <a:r>
              <a:rPr lang="en-US" dirty="0" smtClean="0"/>
              <a:t>Paragraphs in between support the research question</a:t>
            </a:r>
          </a:p>
          <a:p>
            <a:pPr eaLnBrk="1"/>
            <a:r>
              <a:rPr lang="en-US" dirty="0" smtClean="0"/>
              <a:t>Research papers can have more complex parts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Grading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Char char="•"/>
            </a:pPr>
            <a:r>
              <a:rPr lang="en-US" smtClean="0"/>
              <a:t>The Goal</a:t>
            </a:r>
          </a:p>
          <a:p>
            <a:pPr lvl="1" eaLnBrk="1">
              <a:buFont typeface="Arial" charset="0"/>
              <a:buChar char="•"/>
            </a:pPr>
            <a:r>
              <a:rPr lang="en-US" smtClean="0"/>
              <a:t>You are not native English speakers</a:t>
            </a:r>
          </a:p>
          <a:p>
            <a:pPr lvl="1" eaLnBrk="1">
              <a:buFont typeface="Arial" charset="0"/>
              <a:buChar char="•"/>
            </a:pPr>
            <a:r>
              <a:rPr lang="en-US" smtClean="0"/>
              <a:t>Not so strict on</a:t>
            </a:r>
          </a:p>
          <a:p>
            <a:pPr lvl="2" eaLnBrk="1">
              <a:buFont typeface="Arial" charset="0"/>
              <a:buChar char="•"/>
            </a:pPr>
            <a:r>
              <a:rPr lang="en-US" smtClean="0"/>
              <a:t>Transition – how the writing flows</a:t>
            </a:r>
          </a:p>
          <a:p>
            <a:pPr lvl="2" eaLnBrk="1">
              <a:buFont typeface="Arial" charset="0"/>
              <a:buChar char="•"/>
            </a:pPr>
            <a:r>
              <a:rPr lang="en-US" smtClean="0"/>
              <a:t>Complicated sentences</a:t>
            </a:r>
          </a:p>
          <a:p>
            <a:pPr lvl="2" eaLnBrk="1">
              <a:buFont typeface="Arial" charset="0"/>
              <a:buChar char="•"/>
            </a:pPr>
            <a:r>
              <a:rPr lang="en-US" smtClean="0"/>
              <a:t>Grammar mistakes</a:t>
            </a:r>
          </a:p>
          <a:p>
            <a:pPr lvl="2" eaLnBrk="1">
              <a:buFont typeface="Arial" charset="0"/>
              <a:buChar char="•"/>
            </a:pPr>
            <a:r>
              <a:rPr lang="en-US" smtClean="0"/>
              <a:t>Note – Microsoft Word can check basic grammar</a:t>
            </a:r>
          </a:p>
          <a:p>
            <a:pPr lvl="3" eaLnBrk="1">
              <a:buFont typeface="Arial" charset="0"/>
              <a:buChar char="•"/>
            </a:pPr>
            <a:r>
              <a:rPr lang="en-US" smtClean="0"/>
              <a:t>It underlines grammar mistakes in 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34501</TotalTime>
  <Words>1205</Words>
  <PresentationFormat>Custom</PresentationFormat>
  <Paragraphs>211</Paragraphs>
  <Slides>32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3_Office Theme</vt:lpstr>
      <vt:lpstr>APA Writing Style</vt:lpstr>
      <vt:lpstr>Content</vt:lpstr>
      <vt:lpstr>Research Paper Structure</vt:lpstr>
      <vt:lpstr>Research Paper Structure</vt:lpstr>
      <vt:lpstr>Research Paper Structure</vt:lpstr>
      <vt:lpstr>Research Paper Structure</vt:lpstr>
      <vt:lpstr>Research Paper Structure</vt:lpstr>
      <vt:lpstr>Research Paper Structure</vt:lpstr>
      <vt:lpstr>Grading</vt:lpstr>
      <vt:lpstr>Grading</vt:lpstr>
      <vt:lpstr>Grading</vt:lpstr>
      <vt:lpstr>Citing the Author</vt:lpstr>
      <vt:lpstr>Citing the Author</vt:lpstr>
      <vt:lpstr>Citing the Author</vt:lpstr>
      <vt:lpstr>Citing the Author</vt:lpstr>
      <vt:lpstr>Citing the Author</vt:lpstr>
      <vt:lpstr>Citing the Author</vt:lpstr>
      <vt:lpstr>Citing the Author</vt:lpstr>
      <vt:lpstr>Citing the Author</vt:lpstr>
      <vt:lpstr>References</vt:lpstr>
      <vt:lpstr>References</vt:lpstr>
      <vt:lpstr>References</vt:lpstr>
      <vt:lpstr>Reference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Writing Style</dc:title>
  <dc:creator>Kenneth Szulczyk</dc:creator>
  <cp:lastModifiedBy>Computer</cp:lastModifiedBy>
  <cp:revision>14</cp:revision>
  <cp:lastPrinted>1601-01-01T00:00:00Z</cp:lastPrinted>
  <dcterms:created xsi:type="dcterms:W3CDTF">2010-11-15T17:18:53Z</dcterms:created>
  <dcterms:modified xsi:type="dcterms:W3CDTF">2010-11-18T15:52:51Z</dcterms:modified>
</cp:coreProperties>
</file>